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72" r:id="rId1"/>
  </p:sldMasterIdLst>
  <p:notesMasterIdLst>
    <p:notesMasterId r:id="rId14"/>
  </p:notes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6005" autoAdjust="0"/>
  </p:normalViewPr>
  <p:slideViewPr>
    <p:cSldViewPr>
      <p:cViewPr varScale="1">
        <p:scale>
          <a:sx n="59" d="100"/>
          <a:sy n="59" d="100"/>
        </p:scale>
        <p:origin x="-82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4FC7FE-5E72-4845-9660-EC8550374BCE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513BD67-712C-46C8-8243-65B8013C9F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412619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150110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n-US" dirty="0" smtClean="0"/>
              <a:t>What to do</a:t>
            </a:r>
            <a:r>
              <a:rPr lang="en-US" baseline="0" dirty="0" smtClean="0"/>
              <a:t> if one or more jobs fail?</a:t>
            </a:r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baseline="0" dirty="0" smtClean="0"/>
              <a:t>Different DPU name (can be part of XML file!), but works in exactly the same way!!</a:t>
            </a:r>
          </a:p>
          <a:p>
            <a:pPr marL="171450" indent="-171450">
              <a:buFontTx/>
              <a:buChar char="-"/>
            </a:pPr>
            <a:r>
              <a:rPr lang="en-US" baseline="0" dirty="0" smtClean="0"/>
              <a:t>Data locality is different, pre- and post-processing step</a:t>
            </a:r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baseline="0" dirty="0" smtClean="0"/>
              <a:t>Imaging pipeline?!</a:t>
            </a:r>
          </a:p>
          <a:p>
            <a:pPr marL="171450" indent="-171450">
              <a:buFontTx/>
              <a:buChar char="-"/>
            </a:pPr>
            <a:endParaRPr lang="en-US" dirty="0" smtClean="0"/>
          </a:p>
          <a:p>
            <a:pPr marL="171450" indent="-171450">
              <a:buFontTx/>
              <a:buChar char="-"/>
            </a:pPr>
            <a:r>
              <a:rPr lang="en-US" dirty="0" smtClean="0"/>
              <a:t>Automated</a:t>
            </a:r>
          </a:p>
          <a:p>
            <a:pPr marL="171450" indent="-171450">
              <a:buFontTx/>
              <a:buChar char="-"/>
            </a:pPr>
            <a:endParaRPr lang="en-US" dirty="0" smtClean="0"/>
          </a:p>
          <a:p>
            <a:pPr marL="171450" indent="-171450">
              <a:buFontTx/>
              <a:buChar char="-"/>
            </a:pPr>
            <a:r>
              <a:rPr lang="en-US" dirty="0" smtClean="0"/>
              <a:t>Torque has difficulties with thousands of jobs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11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904564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n-US" dirty="0" smtClean="0"/>
              <a:t>Only about</a:t>
            </a:r>
            <a:r>
              <a:rPr lang="en-US" baseline="0" dirty="0" smtClean="0"/>
              <a:t> </a:t>
            </a:r>
            <a:r>
              <a:rPr lang="en-US" baseline="0" dirty="0" smtClean="0"/>
              <a:t>15%?</a:t>
            </a:r>
            <a:endParaRPr lang="en-US" dirty="0" smtClean="0"/>
          </a:p>
          <a:p>
            <a:pPr marL="171450" indent="-171450">
              <a:buFontTx/>
              <a:buChar char="-"/>
            </a:pPr>
            <a:endParaRPr lang="en-US" dirty="0" smtClean="0"/>
          </a:p>
          <a:p>
            <a:pPr marL="171450" indent="-171450">
              <a:buFontTx/>
              <a:buChar char="-"/>
            </a:pPr>
            <a:r>
              <a:rPr lang="en-US" dirty="0" smtClean="0"/>
              <a:t>Should</a:t>
            </a:r>
            <a:r>
              <a:rPr lang="en-US" baseline="0" dirty="0" smtClean="0"/>
              <a:t> be made easier to run pipelines in a more automated way on other clusters</a:t>
            </a:r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baseline="0" dirty="0" smtClean="0"/>
              <a:t>Dependencies: for instance, Calibration pipeline first, then Target pipeline, then Imaging pipeline</a:t>
            </a:r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293004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n-US" dirty="0" smtClean="0"/>
              <a:t>Torque / PBS, Grid (</a:t>
            </a:r>
            <a:r>
              <a:rPr lang="en-US" dirty="0" err="1" smtClean="0"/>
              <a:t>glite</a:t>
            </a:r>
            <a:r>
              <a:rPr lang="en-US" dirty="0" smtClean="0"/>
              <a:t>)</a:t>
            </a:r>
          </a:p>
          <a:p>
            <a:pPr marL="171450" indent="-171450">
              <a:buFontTx/>
              <a:buChar char="-"/>
            </a:pPr>
            <a:endParaRPr lang="en-US" dirty="0" smtClean="0"/>
          </a:p>
          <a:p>
            <a:pPr marL="171450" indent="-171450">
              <a:buFontTx/>
              <a:buChar char="-"/>
            </a:pPr>
            <a:r>
              <a:rPr lang="en-US" dirty="0" smtClean="0"/>
              <a:t>Send</a:t>
            </a:r>
            <a:r>
              <a:rPr lang="en-US" baseline="0" dirty="0" smtClean="0"/>
              <a:t> list of lists (matrix) of jobs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6865927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n-US" dirty="0" smtClean="0"/>
              <a:t>For the moment: Torque. Later SLURM?</a:t>
            </a:r>
          </a:p>
          <a:p>
            <a:pPr marL="171450" indent="-171450">
              <a:buFontTx/>
              <a:buChar char="-"/>
            </a:pPr>
            <a:endParaRPr lang="en-US" dirty="0" smtClean="0"/>
          </a:p>
          <a:p>
            <a:pPr marL="171450" indent="-171450">
              <a:buFontTx/>
              <a:buChar char="-"/>
            </a:pPr>
            <a:r>
              <a:rPr lang="en-US" dirty="0" smtClean="0"/>
              <a:t>DPU as layer on top of it. Makes it easier</a:t>
            </a:r>
            <a:r>
              <a:rPr lang="en-US" baseline="0" dirty="0" smtClean="0"/>
              <a:t> to switch to other clusters later.</a:t>
            </a:r>
            <a:endParaRPr lang="en-US" dirty="0" smtClean="0"/>
          </a:p>
          <a:p>
            <a:pPr marL="171450" indent="-171450">
              <a:buFontTx/>
              <a:buChar char="-"/>
            </a:pPr>
            <a:endParaRPr lang="en-US" dirty="0" smtClean="0"/>
          </a:p>
          <a:p>
            <a:pPr marL="171450" indent="-171450">
              <a:buFontTx/>
              <a:buChar char="-"/>
            </a:pPr>
            <a:r>
              <a:rPr lang="en-US" dirty="0" err="1" smtClean="0"/>
              <a:t>Parset</a:t>
            </a:r>
            <a:r>
              <a:rPr lang="en-US" dirty="0" smtClean="0"/>
              <a:t> combiner: merge all</a:t>
            </a:r>
            <a:r>
              <a:rPr lang="en-US" baseline="0" dirty="0" smtClean="0"/>
              <a:t> information needed as input for DPU interface</a:t>
            </a:r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baseline="0" dirty="0" smtClean="0"/>
              <a:t>DPU interface: accept this input file, translate into DPU jobs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4077997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n-US" baseline="0" dirty="0" smtClean="0"/>
              <a:t>Overview of the </a:t>
            </a:r>
            <a:r>
              <a:rPr lang="en-US" baseline="0" dirty="0" smtClean="0"/>
              <a:t>design</a:t>
            </a:r>
            <a:endParaRPr lang="en-US" baseline="0" dirty="0" smtClean="0"/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baseline="0" dirty="0" smtClean="0"/>
              <a:t>Two blocks in the middle are new.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068864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n-US" dirty="0" smtClean="0"/>
              <a:t>Combine to make it possible to add dependencies: DPU needs all information in</a:t>
            </a:r>
            <a:r>
              <a:rPr lang="en-US" baseline="0" dirty="0" smtClean="0"/>
              <a:t> advance</a:t>
            </a:r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baseline="0" dirty="0" smtClean="0"/>
              <a:t>Configuration parameters, DPU name of DPU to use, etcetera. Not really used at the moment.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9124271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n-US" dirty="0" smtClean="0"/>
              <a:t>Information</a:t>
            </a:r>
            <a:r>
              <a:rPr lang="en-US" baseline="0" dirty="0" smtClean="0"/>
              <a:t> includes </a:t>
            </a:r>
            <a:r>
              <a:rPr lang="en-US" baseline="0" dirty="0" err="1" smtClean="0"/>
              <a:t>parsets</a:t>
            </a:r>
            <a:r>
              <a:rPr lang="en-US" baseline="0" dirty="0" smtClean="0"/>
              <a:t>, id, </a:t>
            </a:r>
            <a:r>
              <a:rPr lang="en-US" baseline="0" dirty="0" err="1" smtClean="0"/>
              <a:t>etc</a:t>
            </a:r>
            <a:endParaRPr lang="en-US" baseline="0" dirty="0" smtClean="0"/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baseline="0" dirty="0" smtClean="0"/>
              <a:t>Pipeline order based on the predecessor values</a:t>
            </a:r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baseline="0" dirty="0" smtClean="0"/>
              <a:t>We assume that we can parallelize on input files. There are pipelines </a:t>
            </a:r>
            <a:r>
              <a:rPr lang="en-US" baseline="0" dirty="0" smtClean="0"/>
              <a:t>for which this </a:t>
            </a:r>
            <a:r>
              <a:rPr lang="en-US" baseline="0" dirty="0" smtClean="0"/>
              <a:t>might not be possible, but it is possible for MSSS pipelines and we focused on those.</a:t>
            </a:r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dirty="0" smtClean="0"/>
              <a:t>Can send extra</a:t>
            </a:r>
            <a:r>
              <a:rPr lang="en-US" baseline="0" dirty="0" smtClean="0"/>
              <a:t> </a:t>
            </a:r>
            <a:r>
              <a:rPr lang="en-US" baseline="0" dirty="0" smtClean="0"/>
              <a:t>parameters to DPU about </a:t>
            </a:r>
            <a:r>
              <a:rPr lang="en-US" baseline="0" dirty="0" err="1" smtClean="0"/>
              <a:t>wallclock</a:t>
            </a:r>
            <a:r>
              <a:rPr lang="en-US" baseline="0" dirty="0" smtClean="0"/>
              <a:t> time, memory, cores, hostnames of nodes (added)</a:t>
            </a:r>
          </a:p>
          <a:p>
            <a:pPr marL="171450" indent="-171450">
              <a:buFontTx/>
              <a:buChar char="-"/>
            </a:pPr>
            <a:endParaRPr lang="en-US" baseline="0" dirty="0" smtClean="0"/>
          </a:p>
          <a:p>
            <a:pPr marL="171450" indent="-171450">
              <a:buFontTx/>
              <a:buChar char="-"/>
            </a:pPr>
            <a:r>
              <a:rPr lang="en-US" baseline="0" dirty="0" smtClean="0"/>
              <a:t>Uses startPython.sh with some small changes to the script/environment. Also small change to pipeline configuration of </a:t>
            </a:r>
            <a:r>
              <a:rPr lang="en-US" baseline="0" dirty="0" err="1" smtClean="0"/>
              <a:t>Lofar</a:t>
            </a:r>
            <a:r>
              <a:rPr lang="en-US" baseline="0" dirty="0" smtClean="0"/>
              <a:t> build.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8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56600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n-US" dirty="0" smtClean="0"/>
              <a:t>Example based on the XML file shown before</a:t>
            </a:r>
          </a:p>
          <a:p>
            <a:pPr marL="171450" indent="-171450">
              <a:buFontTx/>
              <a:buChar char="-"/>
            </a:pPr>
            <a:endParaRPr lang="en-US" dirty="0" smtClean="0"/>
          </a:p>
          <a:p>
            <a:pPr marL="171450" indent="-171450">
              <a:buFontTx/>
              <a:buChar char="-"/>
            </a:pP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740004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n-US" dirty="0" smtClean="0"/>
              <a:t>Start DPU</a:t>
            </a:r>
          </a:p>
          <a:p>
            <a:pPr marL="171450" indent="-171450">
              <a:buFontTx/>
              <a:buChar char="-"/>
            </a:pPr>
            <a:r>
              <a:rPr lang="en-US" dirty="0" smtClean="0"/>
              <a:t>Start browser: http://lfe001:19000</a:t>
            </a:r>
          </a:p>
          <a:p>
            <a:pPr marL="171450" indent="-171450">
              <a:buFontTx/>
              <a:buChar char="-"/>
            </a:pPr>
            <a:r>
              <a:rPr lang="en-US" dirty="0" smtClean="0"/>
              <a:t>Clean.sh</a:t>
            </a:r>
          </a:p>
          <a:p>
            <a:pPr marL="171450" indent="-171450">
              <a:buFontTx/>
              <a:buChar char="-"/>
            </a:pPr>
            <a:r>
              <a:rPr lang="en-US" dirty="0" smtClean="0"/>
              <a:t>Run.sh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13BD67-712C-46C8-8243-65B8013C9FDC}" type="slidenum">
              <a:rPr lang="nl-NL" smtClean="0"/>
              <a:t>10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866684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147836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52929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86204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217291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17992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93607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94106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1405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69540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72951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02083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BA1FC6-F208-466F-ACF8-E1EF658BFBC3}" type="datetimeFigureOut">
              <a:rPr lang="nl-NL" smtClean="0"/>
              <a:t>29-11-2013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3BD0AF-0303-4697-B04D-7355704B0656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50269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3" r:id="rId1"/>
    <p:sldLayoutId id="2147483974" r:id="rId2"/>
    <p:sldLayoutId id="2147483975" r:id="rId3"/>
    <p:sldLayoutId id="2147483976" r:id="rId4"/>
    <p:sldLayoutId id="2147483977" r:id="rId5"/>
    <p:sldLayoutId id="2147483978" r:id="rId6"/>
    <p:sldLayoutId id="2147483979" r:id="rId7"/>
    <p:sldLayoutId id="2147483980" r:id="rId8"/>
    <p:sldLayoutId id="2147483981" r:id="rId9"/>
    <p:sldLayoutId id="2147483982" r:id="rId10"/>
    <p:sldLayoutId id="21474839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stro-wise.org/viewvc/awlofar/toolbox/msss/tar_cal.xml?revision=1.1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Batch scheduling of LOFAR pipeline runs using a DPU XML interface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537222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Demo</a:t>
            </a:r>
            <a:endParaRPr lang="nl-NL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9381" y="1594109"/>
            <a:ext cx="7145238" cy="36697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576320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Future work, ideas and challenges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Add more robustness, checks, etcetera</a:t>
            </a:r>
          </a:p>
          <a:p>
            <a:r>
              <a:rPr lang="en-US" dirty="0" smtClean="0"/>
              <a:t>Combine job results/logs into a single file again</a:t>
            </a:r>
          </a:p>
          <a:p>
            <a:r>
              <a:rPr lang="en-US" dirty="0" smtClean="0"/>
              <a:t>Expand to Grid and HPC clusters</a:t>
            </a:r>
          </a:p>
          <a:p>
            <a:pPr lvl="1"/>
            <a:r>
              <a:rPr lang="en-US" dirty="0" smtClean="0"/>
              <a:t>Different DPU, same interface</a:t>
            </a:r>
          </a:p>
          <a:p>
            <a:pPr lvl="1"/>
            <a:r>
              <a:rPr lang="en-US" dirty="0" smtClean="0"/>
              <a:t>How to get/store input/output data?</a:t>
            </a:r>
          </a:p>
          <a:p>
            <a:r>
              <a:rPr lang="en-US" dirty="0" smtClean="0"/>
              <a:t>More jobs, more (complex) pipelines, …</a:t>
            </a:r>
          </a:p>
          <a:p>
            <a:r>
              <a:rPr lang="en-US" dirty="0" smtClean="0"/>
              <a:t>Directly interact with </a:t>
            </a:r>
            <a:r>
              <a:rPr lang="en-US" dirty="0" err="1" smtClean="0"/>
              <a:t>parset</a:t>
            </a:r>
            <a:r>
              <a:rPr lang="en-US" dirty="0" smtClean="0"/>
              <a:t> combiner in an automated way</a:t>
            </a:r>
          </a:p>
          <a:p>
            <a:r>
              <a:rPr lang="en-US" dirty="0" smtClean="0"/>
              <a:t>Support more resource managers, e.g. SLURM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2794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857500"/>
            <a:ext cx="8229600" cy="1143000"/>
          </a:xfrm>
        </p:spPr>
        <p:txBody>
          <a:bodyPr/>
          <a:lstStyle/>
          <a:p>
            <a:r>
              <a:rPr lang="en-US" dirty="0" smtClean="0"/>
              <a:t>Questions, comments, ideas?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56621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Batch scheduling + DPU: why?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Current usage of CEP very low</a:t>
            </a:r>
          </a:p>
          <a:p>
            <a:r>
              <a:rPr lang="en-US" dirty="0" smtClean="0"/>
              <a:t>Not easy to run pipelines on different Grid and HPC clusters</a:t>
            </a:r>
          </a:p>
          <a:p>
            <a:r>
              <a:rPr lang="en-US" dirty="0" smtClean="0"/>
              <a:t>Ability to define dependencies between pipeline runs / tasks</a:t>
            </a:r>
          </a:p>
        </p:txBody>
      </p:sp>
    </p:spTree>
    <p:extLst>
      <p:ext uri="{BB962C8B-B14F-4D97-AF65-F5344CB8AC3E}">
        <p14:creationId xmlns:p14="http://schemas.microsoft.com/office/powerpoint/2010/main" val="1698728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the DPU?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Distributed Processing Unit</a:t>
            </a:r>
          </a:p>
          <a:p>
            <a:r>
              <a:rPr lang="en-US" dirty="0" smtClean="0"/>
              <a:t>Part of </a:t>
            </a:r>
            <a:r>
              <a:rPr lang="en-US" dirty="0" err="1" smtClean="0"/>
              <a:t>Astro</a:t>
            </a:r>
            <a:r>
              <a:rPr lang="en-US" dirty="0" smtClean="0"/>
              <a:t>-WISE</a:t>
            </a:r>
            <a:endParaRPr lang="en-US" dirty="0"/>
          </a:p>
          <a:p>
            <a:r>
              <a:rPr lang="en-US" dirty="0" smtClean="0"/>
              <a:t>Framework for job submission to different kind of clusters/resource managers</a:t>
            </a:r>
          </a:p>
          <a:p>
            <a:r>
              <a:rPr lang="en-US" dirty="0" smtClean="0"/>
              <a:t>Allows to define dependencies between jobs</a:t>
            </a:r>
          </a:p>
          <a:p>
            <a:r>
              <a:rPr lang="en-US" dirty="0" smtClean="0"/>
              <a:t>Can basically run any “</a:t>
            </a:r>
            <a:r>
              <a:rPr lang="en-US" dirty="0" err="1" smtClean="0"/>
              <a:t>picklable</a:t>
            </a:r>
            <a:r>
              <a:rPr lang="en-US" dirty="0" smtClean="0"/>
              <a:t>” Python job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587362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Idea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Install resource manager (Torque?) on CEP</a:t>
            </a:r>
          </a:p>
          <a:p>
            <a:r>
              <a:rPr lang="en-US" dirty="0" smtClean="0"/>
              <a:t>Use DPU for:</a:t>
            </a:r>
          </a:p>
          <a:p>
            <a:pPr lvl="1"/>
            <a:r>
              <a:rPr lang="en-US" dirty="0" smtClean="0"/>
              <a:t>Job submission to Torque</a:t>
            </a:r>
          </a:p>
          <a:p>
            <a:pPr lvl="1"/>
            <a:r>
              <a:rPr lang="en-US" dirty="0" smtClean="0"/>
              <a:t>Part of the job scheduling</a:t>
            </a:r>
          </a:p>
          <a:p>
            <a:pPr lvl="1"/>
            <a:r>
              <a:rPr lang="en-US" dirty="0" smtClean="0"/>
              <a:t>Dependencies between jobs</a:t>
            </a:r>
          </a:p>
          <a:p>
            <a:r>
              <a:rPr lang="en-US" dirty="0" smtClean="0"/>
              <a:t>Create a “</a:t>
            </a:r>
            <a:r>
              <a:rPr lang="en-US" dirty="0" err="1" smtClean="0"/>
              <a:t>parset</a:t>
            </a:r>
            <a:r>
              <a:rPr lang="en-US" dirty="0" smtClean="0"/>
              <a:t> combiner” on CEP</a:t>
            </a:r>
          </a:p>
          <a:p>
            <a:r>
              <a:rPr lang="en-US" dirty="0" smtClean="0"/>
              <a:t>Create a “</a:t>
            </a:r>
            <a:r>
              <a:rPr lang="en-US" dirty="0" err="1" smtClean="0"/>
              <a:t>parset</a:t>
            </a:r>
            <a:r>
              <a:rPr lang="en-US" dirty="0" smtClean="0"/>
              <a:t> interface” for the DPU</a:t>
            </a:r>
          </a:p>
          <a:p>
            <a:pPr lvl="1"/>
            <a:endParaRPr lang="en-US" dirty="0" smtClean="0"/>
          </a:p>
          <a:p>
            <a:endParaRPr lang="en-US" dirty="0" smtClean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11662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18010" y="0"/>
            <a:ext cx="4307983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381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Parset</a:t>
            </a:r>
            <a:r>
              <a:rPr lang="en-US" dirty="0" smtClean="0"/>
              <a:t> combiner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Combines several </a:t>
            </a:r>
            <a:r>
              <a:rPr lang="en-US" dirty="0" err="1" smtClean="0"/>
              <a:t>parsets</a:t>
            </a:r>
            <a:r>
              <a:rPr lang="en-US" dirty="0" smtClean="0"/>
              <a:t> into one file</a:t>
            </a:r>
          </a:p>
          <a:p>
            <a:r>
              <a:rPr lang="en-US" dirty="0" smtClean="0"/>
              <a:t>Multiple pipelines including their dependencies</a:t>
            </a:r>
          </a:p>
          <a:p>
            <a:r>
              <a:rPr lang="en-US" dirty="0" smtClean="0"/>
              <a:t>Output is XML file</a:t>
            </a:r>
          </a:p>
          <a:p>
            <a:r>
              <a:rPr lang="en-US" dirty="0" smtClean="0"/>
              <a:t>Some additional information for DPU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243562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of XML file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>
              <a:hlinkClick r:id="rId2"/>
            </a:endParaRPr>
          </a:p>
          <a:p>
            <a:pPr marL="0" indent="0">
              <a:buNone/>
            </a:pPr>
            <a:endParaRPr lang="en-US" dirty="0">
              <a:hlinkClick r:id="rId2"/>
            </a:endParaRPr>
          </a:p>
          <a:p>
            <a:pPr marL="0" indent="0">
              <a:buNone/>
            </a:pPr>
            <a:endParaRPr lang="en-US" dirty="0" smtClean="0">
              <a:hlinkClick r:id="rId2"/>
            </a:endParaRPr>
          </a:p>
          <a:p>
            <a:pPr marL="0" indent="0" algn="ctr">
              <a:buNone/>
            </a:pPr>
            <a:r>
              <a:rPr lang="en-US" dirty="0" err="1" smtClean="0">
                <a:hlinkClick r:id="rId2"/>
              </a:rPr>
              <a:t>Calibration+Target</a:t>
            </a:r>
            <a:r>
              <a:rPr lang="en-US" dirty="0" smtClean="0">
                <a:hlinkClick r:id="rId2"/>
              </a:rPr>
              <a:t> XML</a:t>
            </a:r>
            <a:endParaRPr lang="en-US" dirty="0" smtClean="0"/>
          </a:p>
          <a:p>
            <a:endParaRPr lang="en-US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46820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DPU XML interface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Read XML file, parse pipeline information</a:t>
            </a:r>
          </a:p>
          <a:p>
            <a:r>
              <a:rPr lang="en-US" dirty="0" smtClean="0"/>
              <a:t>Determine pipeline order</a:t>
            </a:r>
          </a:p>
          <a:p>
            <a:r>
              <a:rPr lang="en-US" dirty="0" smtClean="0"/>
              <a:t>Parallelize pipeline tasks:</a:t>
            </a:r>
          </a:p>
          <a:p>
            <a:pPr lvl="1"/>
            <a:r>
              <a:rPr lang="en-US" dirty="0" smtClean="0"/>
              <a:t>One task per input file</a:t>
            </a:r>
          </a:p>
          <a:p>
            <a:pPr lvl="1"/>
            <a:r>
              <a:rPr lang="en-US" dirty="0" smtClean="0"/>
              <a:t>Sequential tasks for sequential pipelines</a:t>
            </a:r>
          </a:p>
          <a:p>
            <a:r>
              <a:rPr lang="en-US" dirty="0" smtClean="0"/>
              <a:t>Submit jobs to DPU</a:t>
            </a:r>
            <a:endParaRPr lang="nl-NL" dirty="0" smtClean="0"/>
          </a:p>
          <a:p>
            <a:pPr lvl="1"/>
            <a:r>
              <a:rPr lang="en-US" dirty="0" smtClean="0"/>
              <a:t>On CEP, jobs will actually be sent to the node where the data is stored!</a:t>
            </a:r>
          </a:p>
          <a:p>
            <a:pPr lvl="1"/>
            <a:r>
              <a:rPr lang="en-US" dirty="0" smtClean="0"/>
              <a:t>Each job will just start the top-level pipeline recipe</a:t>
            </a:r>
          </a:p>
        </p:txBody>
      </p:sp>
    </p:spTree>
    <p:extLst>
      <p:ext uri="{BB962C8B-B14F-4D97-AF65-F5344CB8AC3E}">
        <p14:creationId xmlns:p14="http://schemas.microsoft.com/office/powerpoint/2010/main" val="3339878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240816"/>
          </a:xfrm>
        </p:spPr>
        <p:txBody>
          <a:bodyPr>
            <a:normAutofit/>
          </a:bodyPr>
          <a:lstStyle/>
          <a:p>
            <a:r>
              <a:rPr lang="en-US" dirty="0" smtClean="0"/>
              <a:t>Calibration pipeline</a:t>
            </a:r>
          </a:p>
          <a:p>
            <a:pPr lvl="1"/>
            <a:r>
              <a:rPr lang="en-US" dirty="0" smtClean="0"/>
              <a:t>ID: observation64405</a:t>
            </a:r>
          </a:p>
          <a:p>
            <a:pPr lvl="1"/>
            <a:r>
              <a:rPr lang="en-US" dirty="0" smtClean="0"/>
              <a:t>Inputs: </a:t>
            </a:r>
            <a:endParaRPr lang="en-US" dirty="0"/>
          </a:p>
          <a:p>
            <a:pPr lvl="1"/>
            <a:r>
              <a:rPr lang="en-US" dirty="0" smtClean="0"/>
              <a:t>No predecessors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95940757"/>
              </p:ext>
            </p:extLst>
          </p:nvPr>
        </p:nvGraphicFramePr>
        <p:xfrm>
          <a:off x="4644008" y="2708920"/>
          <a:ext cx="407977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9944"/>
                <a:gridCol w="1019944"/>
                <a:gridCol w="1019944"/>
                <a:gridCol w="1019944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SB000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SB001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…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SB00N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3969411"/>
              </p:ext>
            </p:extLst>
          </p:nvPr>
        </p:nvGraphicFramePr>
        <p:xfrm>
          <a:off x="4644008" y="5074384"/>
          <a:ext cx="407977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9944"/>
                <a:gridCol w="1019944"/>
                <a:gridCol w="1019944"/>
                <a:gridCol w="1019944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SB000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SB001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…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SB00N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4644008" y="2132856"/>
            <a:ext cx="1008112" cy="3416320"/>
          </a:xfrm>
          <a:prstGeom prst="rect">
            <a:avLst/>
          </a:prstGeom>
          <a:noFill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C00000"/>
                </a:solidFill>
              </a:rPr>
              <a:t>JOB 0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652120" y="2132856"/>
            <a:ext cx="1026000" cy="3416320"/>
          </a:xfrm>
          <a:prstGeom prst="rect">
            <a:avLst/>
          </a:prstGeom>
          <a:noFill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C00000"/>
                </a:solidFill>
              </a:rPr>
              <a:t>JOB 1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7704000" y="2132856"/>
            <a:ext cx="1026000" cy="3416320"/>
          </a:xfrm>
          <a:prstGeom prst="rect">
            <a:avLst/>
          </a:prstGeom>
          <a:noFill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C00000"/>
                </a:solidFill>
              </a:rPr>
              <a:t>JOB N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4" name="Content Placeholder 2"/>
          <p:cNvSpPr txBox="1">
            <a:spLocks/>
          </p:cNvSpPr>
          <p:nvPr/>
        </p:nvSpPr>
        <p:spPr>
          <a:xfrm>
            <a:off x="460800" y="4005064"/>
            <a:ext cx="8229600" cy="2239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Target pipeline</a:t>
            </a:r>
          </a:p>
          <a:p>
            <a:pPr lvl="1"/>
            <a:r>
              <a:rPr lang="en-US" dirty="0" smtClean="0"/>
              <a:t>ID: observation64406</a:t>
            </a:r>
          </a:p>
          <a:p>
            <a:pPr lvl="1"/>
            <a:r>
              <a:rPr lang="en-US" dirty="0" smtClean="0"/>
              <a:t>Inputs: </a:t>
            </a:r>
          </a:p>
          <a:p>
            <a:pPr lvl="1"/>
            <a:r>
              <a:rPr lang="en-US" dirty="0" smtClean="0"/>
              <a:t>Predecessors: observation64405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508921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10" grpId="0" animBg="1"/>
      <p:bldP spid="11" grpId="0" animBg="1"/>
      <p:bldP spid="12" grpId="0" animBg="1"/>
      <p:bldP spid="14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192</TotalTime>
  <Words>627</Words>
  <Application>Microsoft Office PowerPoint</Application>
  <PresentationFormat>On-screen Show (4:3)</PresentationFormat>
  <Paragraphs>152</Paragraphs>
  <Slides>12</Slides>
  <Notes>10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Batch scheduling of LOFAR pipeline runs using a DPU XML interface</vt:lpstr>
      <vt:lpstr>Batch scheduling + DPU: why?</vt:lpstr>
      <vt:lpstr>What is the DPU?</vt:lpstr>
      <vt:lpstr>Idea</vt:lpstr>
      <vt:lpstr>PowerPoint Presentation</vt:lpstr>
      <vt:lpstr>Parset combiner</vt:lpstr>
      <vt:lpstr>Example of XML file</vt:lpstr>
      <vt:lpstr>DPU XML interface</vt:lpstr>
      <vt:lpstr>Example</vt:lpstr>
      <vt:lpstr>Demo</vt:lpstr>
      <vt:lpstr>Future work, ideas and challenges</vt:lpstr>
      <vt:lpstr>Questions, comments, ideas?</vt:lpstr>
    </vt:vector>
  </TitlesOfParts>
  <Company>RuG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LOFAR</dc:title>
  <dc:creator>P251204</dc:creator>
  <cp:lastModifiedBy>P251204</cp:lastModifiedBy>
  <cp:revision>50</cp:revision>
  <dcterms:created xsi:type="dcterms:W3CDTF">2013-11-28T13:06:35Z</dcterms:created>
  <dcterms:modified xsi:type="dcterms:W3CDTF">2013-11-29T11:58:54Z</dcterms:modified>
</cp:coreProperties>
</file>

<file path=docProps/thumbnail.jpeg>
</file>